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18"/>
  </p:notesMasterIdLst>
  <p:sldIdLst>
    <p:sldId id="256" r:id="rId4"/>
    <p:sldId id="257" r:id="rId5"/>
    <p:sldId id="282" r:id="rId6"/>
    <p:sldId id="283" r:id="rId7"/>
    <p:sldId id="279" r:id="rId8"/>
    <p:sldId id="287" r:id="rId9"/>
    <p:sldId id="284" r:id="rId10"/>
    <p:sldId id="285" r:id="rId11"/>
    <p:sldId id="258" r:id="rId12"/>
    <p:sldId id="276" r:id="rId13"/>
    <p:sldId id="278" r:id="rId14"/>
    <p:sldId id="281" r:id="rId15"/>
    <p:sldId id="286" r:id="rId16"/>
    <p:sldId id="28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D9E4"/>
    <a:srgbClr val="306496"/>
    <a:srgbClr val="E6007E"/>
    <a:srgbClr val="5FB2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88815" autoAdjust="0"/>
  </p:normalViewPr>
  <p:slideViewPr>
    <p:cSldViewPr snapToGrid="0" snapToObjects="1">
      <p:cViewPr varScale="1">
        <p:scale>
          <a:sx n="116" d="100"/>
          <a:sy n="116" d="100"/>
        </p:scale>
        <p:origin x="1000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2A375-9EA3-4C34-957B-DB84A6AF1414}" type="datetimeFigureOut">
              <a:rPr lang="en-GB" smtClean="0"/>
              <a:t>31/07/2019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B23660-94DD-48B5-8B13-BF18D0B3D6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750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23660-94DD-48B5-8B13-BF18D0B3D63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27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23660-94DD-48B5-8B13-BF18D0B3D63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402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23660-94DD-48B5-8B13-BF18D0B3D63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307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Give examples of Aviation units covered e.g. </a:t>
            </a:r>
          </a:p>
          <a:p>
            <a:r>
              <a:rPr lang="en-GB" dirty="0"/>
              <a:t>Security</a:t>
            </a:r>
          </a:p>
          <a:p>
            <a:r>
              <a:rPr lang="en-GB" dirty="0"/>
              <a:t>Aircraft Dispatch</a:t>
            </a:r>
          </a:p>
          <a:p>
            <a:r>
              <a:rPr lang="en-GB" dirty="0"/>
              <a:t>Conflict Management</a:t>
            </a:r>
          </a:p>
          <a:p>
            <a:r>
              <a:rPr lang="en-GB" dirty="0"/>
              <a:t>Environmental factors</a:t>
            </a:r>
          </a:p>
          <a:p>
            <a:r>
              <a:rPr lang="en-GB" dirty="0"/>
              <a:t>Customer Service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23660-94DD-48B5-8B13-BF18D0B3D63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3499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Give examples of Aviation units covered e.g. </a:t>
            </a:r>
          </a:p>
          <a:p>
            <a:r>
              <a:rPr lang="en-GB" dirty="0"/>
              <a:t>Security</a:t>
            </a:r>
          </a:p>
          <a:p>
            <a:r>
              <a:rPr lang="en-GB" dirty="0"/>
              <a:t>Aircraft Dispatch</a:t>
            </a:r>
          </a:p>
          <a:p>
            <a:r>
              <a:rPr lang="en-GB" dirty="0"/>
              <a:t>Conflict Management</a:t>
            </a:r>
          </a:p>
          <a:p>
            <a:r>
              <a:rPr lang="en-GB" dirty="0"/>
              <a:t>Environmental factors</a:t>
            </a:r>
          </a:p>
          <a:p>
            <a:r>
              <a:rPr lang="en-GB" dirty="0"/>
              <a:t>Customer Service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B23660-94DD-48B5-8B13-BF18D0B3D63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136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23660-94DD-48B5-8B13-BF18D0B3D63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67050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23660-94DD-48B5-8B13-BF18D0B3D63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2112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Give examples of some of our trainees experiences and successes</a:t>
            </a:r>
            <a:r>
              <a:rPr lang="en-GB" baseline="0" dirty="0"/>
              <a:t> this year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23660-94DD-48B5-8B13-BF18D0B3D63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8296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Thank you for your time </a:t>
            </a:r>
          </a:p>
          <a:p>
            <a:r>
              <a:rPr lang="en-GB" dirty="0"/>
              <a:t>Enjoy</a:t>
            </a:r>
            <a:r>
              <a:rPr lang="en-GB" baseline="0" dirty="0"/>
              <a:t> the rest of your evening and any questions you have please do not hesitate </a:t>
            </a:r>
            <a:r>
              <a:rPr lang="en-GB" baseline="0"/>
              <a:t>to ask 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23660-94DD-48B5-8B13-BF18D0B3D63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919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72A5B-2CE6-8D45-814F-2F7789D36C6B}" type="datetimeFigureOut">
              <a:rPr lang="en-US" smtClean="0"/>
              <a:t>7/31/19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6B86-A9DB-4E4E-8524-12082DCD4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900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72A5B-2CE6-8D45-814F-2F7789D36C6B}" type="datetimeFigureOut">
              <a:rPr lang="en-US" smtClean="0"/>
              <a:t>7/31/19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6B86-A9DB-4E4E-8524-12082DCD4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050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72A5B-2CE6-8D45-814F-2F7789D36C6B}" type="datetimeFigureOut">
              <a:rPr lang="en-US" smtClean="0"/>
              <a:t>7/31/19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6B86-A9DB-4E4E-8524-12082DCD4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255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72A5B-2CE6-8D45-814F-2F7789D36C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6B86-A9DB-4E4E-8524-12082DCD4D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1707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72A5B-2CE6-8D45-814F-2F7789D36C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6B86-A9DB-4E4E-8524-12082DCD4D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818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72A5B-2CE6-8D45-814F-2F7789D36C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6B86-A9DB-4E4E-8524-12082DCD4D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2177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72A5B-2CE6-8D45-814F-2F7789D36C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6B86-A9DB-4E4E-8524-12082DCD4D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5021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72A5B-2CE6-8D45-814F-2F7789D36C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6B86-A9DB-4E4E-8524-12082DCD4D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2559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72A5B-2CE6-8D45-814F-2F7789D36C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6B86-A9DB-4E4E-8524-12082DCD4D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3257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72A5B-2CE6-8D45-814F-2F7789D36C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6B86-A9DB-4E4E-8524-12082DCD4D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0858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72A5B-2CE6-8D45-814F-2F7789D36C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6B86-A9DB-4E4E-8524-12082DCD4D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391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72A5B-2CE6-8D45-814F-2F7789D36C6B}" type="datetimeFigureOut">
              <a:rPr lang="en-US" smtClean="0"/>
              <a:t>7/31/19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6B86-A9DB-4E4E-8524-12082DCD4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5214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72A5B-2CE6-8D45-814F-2F7789D36C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6B86-A9DB-4E4E-8524-12082DCD4D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8735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72A5B-2CE6-8D45-814F-2F7789D36C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6B86-A9DB-4E4E-8524-12082DCD4D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2225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72A5B-2CE6-8D45-814F-2F7789D36C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6B86-A9DB-4E4E-8524-12082DCD4D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6675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72A5B-2CE6-8D45-814F-2F7789D36C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6B86-A9DB-4E4E-8524-12082DCD4D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1707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72A5B-2CE6-8D45-814F-2F7789D36C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6B86-A9DB-4E4E-8524-12082DCD4D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8188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72A5B-2CE6-8D45-814F-2F7789D36C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6B86-A9DB-4E4E-8524-12082DCD4D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2177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72A5B-2CE6-8D45-814F-2F7789D36C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6B86-A9DB-4E4E-8524-12082DCD4D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5021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72A5B-2CE6-8D45-814F-2F7789D36C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6B86-A9DB-4E4E-8524-12082DCD4D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2559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72A5B-2CE6-8D45-814F-2F7789D36C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6B86-A9DB-4E4E-8524-12082DCD4D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3257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72A5B-2CE6-8D45-814F-2F7789D36C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6B86-A9DB-4E4E-8524-12082DCD4D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085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72A5B-2CE6-8D45-814F-2F7789D36C6B}" type="datetimeFigureOut">
              <a:rPr lang="en-US" smtClean="0"/>
              <a:t>7/31/19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6B86-A9DB-4E4E-8524-12082DCD4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0139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72A5B-2CE6-8D45-814F-2F7789D36C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6B86-A9DB-4E4E-8524-12082DCD4D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3912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72A5B-2CE6-8D45-814F-2F7789D36C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6B86-A9DB-4E4E-8524-12082DCD4D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8735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72A5B-2CE6-8D45-814F-2F7789D36C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6B86-A9DB-4E4E-8524-12082DCD4D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2225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72A5B-2CE6-8D45-814F-2F7789D36C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6B86-A9DB-4E4E-8524-12082DCD4D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667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72A5B-2CE6-8D45-814F-2F7789D36C6B}" type="datetimeFigureOut">
              <a:rPr lang="en-US" smtClean="0"/>
              <a:t>7/31/19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6B86-A9DB-4E4E-8524-12082DCD4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022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72A5B-2CE6-8D45-814F-2F7789D36C6B}" type="datetimeFigureOut">
              <a:rPr lang="en-US" smtClean="0"/>
              <a:t>7/31/19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6B86-A9DB-4E4E-8524-12082DCD4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0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72A5B-2CE6-8D45-814F-2F7789D36C6B}" type="datetimeFigureOut">
              <a:rPr lang="en-US" smtClean="0"/>
              <a:t>7/31/19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6B86-A9DB-4E4E-8524-12082DCD4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186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72A5B-2CE6-8D45-814F-2F7789D36C6B}" type="datetimeFigureOut">
              <a:rPr lang="en-US" smtClean="0"/>
              <a:t>7/31/19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6B86-A9DB-4E4E-8524-12082DCD4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582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72A5B-2CE6-8D45-814F-2F7789D36C6B}" type="datetimeFigureOut">
              <a:rPr lang="en-US" smtClean="0"/>
              <a:t>7/31/19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6B86-A9DB-4E4E-8524-12082DCD4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442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72A5B-2CE6-8D45-814F-2F7789D36C6B}" type="datetimeFigureOut">
              <a:rPr lang="en-US" smtClean="0"/>
              <a:t>7/31/19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6B86-A9DB-4E4E-8524-12082DCD4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551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72A5B-2CE6-8D45-814F-2F7789D36C6B}" type="datetimeFigureOut">
              <a:rPr lang="en-US" smtClean="0"/>
              <a:t>7/31/19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A6B86-A9DB-4E4E-8524-12082DCD4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027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72A5B-2CE6-8D45-814F-2F7789D36C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A6B86-A9DB-4E4E-8524-12082DCD4D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030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72A5B-2CE6-8D45-814F-2F7789D36C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7/31/19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A6B86-A9DB-4E4E-8524-12082DCD4D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030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06"/>
            <a:ext cx="12195567" cy="6860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660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6727" y="1249226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E6007E"/>
                </a:solidFill>
                <a:latin typeface="Arial" charset="0"/>
                <a:ea typeface="Arial" charset="0"/>
                <a:cs typeface="Arial" charset="0"/>
              </a:rPr>
              <a:t>SUPPORT SERVICES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448790" y="1957112"/>
            <a:ext cx="97733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268187" y="2529444"/>
            <a:ext cx="659080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Finance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Bursary applications and support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Wisepay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Learning Support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Safeguarding Officer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Enrichment Officer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Work Placement Officer – Supports with Work Experience and Preparation for Work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Reception &amp; IT support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Training Mentor - All trainees will be assigned a mentor at the start of their course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184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448790" y="1957112"/>
            <a:ext cx="97733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716726" y="1249226"/>
            <a:ext cx="7804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E6007E"/>
                </a:solidFill>
                <a:latin typeface="Arial" charset="0"/>
                <a:ea typeface="Arial" charset="0"/>
                <a:cs typeface="Arial" charset="0"/>
              </a:rPr>
              <a:t>ACTIVITIES &amp; INITIATIVES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68187" y="2529444"/>
            <a:ext cx="65908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Trainees will have the opportunity to enrich their learning experience outside the classroom.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Trainee Ambassador Scheme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Sports Teams and Clubs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National Citizen Service – residential and social action project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Volunteering and Enterprise Opportunities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Trainee Voice and Training Reps</a:t>
            </a:r>
          </a:p>
        </p:txBody>
      </p:sp>
    </p:spTree>
    <p:extLst>
      <p:ext uri="{BB962C8B-B14F-4D97-AF65-F5344CB8AC3E}">
        <p14:creationId xmlns:p14="http://schemas.microsoft.com/office/powerpoint/2010/main" val="1500184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448790" y="1957112"/>
            <a:ext cx="97733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716726" y="1249226"/>
            <a:ext cx="7804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E6007E"/>
                </a:solidFill>
                <a:latin typeface="Arial" charset="0"/>
                <a:ea typeface="Arial" charset="0"/>
                <a:cs typeface="Arial" charset="0"/>
              </a:rPr>
              <a:t>NEXT STEPS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68187" y="2243694"/>
            <a:ext cx="659080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Enrolment will take place between Thursday 22</a:t>
            </a:r>
            <a:r>
              <a:rPr lang="en-GB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August until 6</a:t>
            </a:r>
            <a:r>
              <a:rPr lang="en-GB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September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Trainees will receive enrolment packs over the summer confirming enrolment appointment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If trainees do not get the GCSE grades they were expecting they must still come to the appointment to discuss available options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If you would like to discuss enrolment please contact the admissions team on: 01279 868100 </a:t>
            </a:r>
          </a:p>
        </p:txBody>
      </p:sp>
    </p:spTree>
    <p:extLst>
      <p:ext uri="{BB962C8B-B14F-4D97-AF65-F5344CB8AC3E}">
        <p14:creationId xmlns:p14="http://schemas.microsoft.com/office/powerpoint/2010/main" val="3989916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448790" y="1957112"/>
            <a:ext cx="97733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716726" y="1249226"/>
            <a:ext cx="7804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E6007E"/>
                </a:solidFill>
                <a:latin typeface="Arial" charset="0"/>
                <a:ea typeface="Arial" charset="0"/>
                <a:cs typeface="Arial" charset="0"/>
              </a:rPr>
              <a:t>Q &amp; A with our Trainees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E6007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02069" y="2459421"/>
            <a:ext cx="729417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are the best things about the college?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has been their highlight?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career are they looking at moving into?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Why they should come to Stansted Airport College?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Any other questions?</a:t>
            </a:r>
          </a:p>
        </p:txBody>
      </p:sp>
    </p:spTree>
    <p:extLst>
      <p:ext uri="{BB962C8B-B14F-4D97-AF65-F5344CB8AC3E}">
        <p14:creationId xmlns:p14="http://schemas.microsoft.com/office/powerpoint/2010/main" val="3498002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8000" y="1323716"/>
            <a:ext cx="5645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E6007E"/>
                </a:solidFill>
                <a:latin typeface="Arial" charset="0"/>
                <a:ea typeface="Arial" charset="0"/>
                <a:cs typeface="Arial" charset="0"/>
              </a:rPr>
              <a:t>THANK YOU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370" y="2631321"/>
            <a:ext cx="890016" cy="23957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35513" y="2775143"/>
            <a:ext cx="598491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306496"/>
                </a:solidFill>
                <a:latin typeface="Arial" charset="0"/>
                <a:ea typeface="Arial" charset="0"/>
                <a:cs typeface="Arial" charset="0"/>
              </a:rPr>
              <a:t>@</a:t>
            </a:r>
            <a:r>
              <a:rPr lang="en-US" sz="2500" b="1" dirty="0" err="1">
                <a:solidFill>
                  <a:srgbClr val="306496"/>
                </a:solidFill>
                <a:latin typeface="Arial" charset="0"/>
                <a:ea typeface="Arial" charset="0"/>
                <a:cs typeface="Arial" charset="0"/>
              </a:rPr>
              <a:t>StanstedAirportCollege</a:t>
            </a:r>
            <a:endParaRPr lang="en-US" sz="2500" b="1" dirty="0">
              <a:solidFill>
                <a:srgbClr val="30649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35513" y="3590658"/>
            <a:ext cx="598491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5FB2E5"/>
                </a:solidFill>
                <a:latin typeface="Arial" charset="0"/>
                <a:ea typeface="Arial" charset="0"/>
                <a:cs typeface="Arial" charset="0"/>
              </a:rPr>
              <a:t>@</a:t>
            </a:r>
            <a:r>
              <a:rPr lang="en-US" sz="2500" b="1" dirty="0" err="1">
                <a:solidFill>
                  <a:srgbClr val="5FB2E5"/>
                </a:solidFill>
                <a:latin typeface="Arial" charset="0"/>
                <a:ea typeface="Arial" charset="0"/>
                <a:cs typeface="Arial" charset="0"/>
              </a:rPr>
              <a:t>StanstedColl</a:t>
            </a:r>
            <a:endParaRPr lang="en-US" sz="2500" b="1" dirty="0">
              <a:solidFill>
                <a:srgbClr val="5FB2E5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35513" y="4314033"/>
            <a:ext cx="598491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E6007E"/>
                </a:solidFill>
                <a:latin typeface="Arial" charset="0"/>
                <a:ea typeface="Arial" charset="0"/>
                <a:cs typeface="Arial" charset="0"/>
              </a:rPr>
              <a:t>@</a:t>
            </a:r>
            <a:r>
              <a:rPr lang="en-US" sz="2500" b="1" dirty="0" err="1">
                <a:solidFill>
                  <a:srgbClr val="E6007E"/>
                </a:solidFill>
                <a:latin typeface="Arial" charset="0"/>
                <a:ea typeface="Arial" charset="0"/>
                <a:cs typeface="Arial" charset="0"/>
              </a:rPr>
              <a:t>StanstedAirportCollege</a:t>
            </a:r>
            <a:endParaRPr lang="en-US" sz="2500" b="1" dirty="0">
              <a:solidFill>
                <a:srgbClr val="E6007E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269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2551" y="1249226"/>
            <a:ext cx="7350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E6007E"/>
                </a:solidFill>
                <a:latin typeface="Arial" charset="0"/>
                <a:ea typeface="Arial" charset="0"/>
                <a:cs typeface="Arial" charset="0"/>
              </a:rPr>
              <a:t>ABOUT THE COLLEGE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448790" y="1957112"/>
            <a:ext cx="97733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113808" y="1995559"/>
            <a:ext cx="69470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/>
              <a:t>Professional Culture</a:t>
            </a:r>
          </a:p>
          <a:p>
            <a:endParaRPr lang="en-GB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/>
              <a:t>Dress Code/Uniform – Smart Business Wear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2400" dirty="0"/>
              <a:t>Tie or neck scarf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2400" dirty="0"/>
              <a:t>No Trainers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2400" dirty="0"/>
              <a:t>No Jeans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2400" dirty="0"/>
              <a:t>No short Skirts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2400" dirty="0"/>
              <a:t>No Sports Wear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/>
              <a:t>Early and late Shifts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2400" dirty="0"/>
              <a:t>8.30 - 3pm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2400" dirty="0"/>
              <a:t>10.00 – 4.30pm</a:t>
            </a:r>
          </a:p>
        </p:txBody>
      </p:sp>
    </p:spTree>
    <p:extLst>
      <p:ext uri="{BB962C8B-B14F-4D97-AF65-F5344CB8AC3E}">
        <p14:creationId xmlns:p14="http://schemas.microsoft.com/office/powerpoint/2010/main" val="1385961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2551" y="1249226"/>
            <a:ext cx="7350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E6007E"/>
                </a:solidFill>
                <a:latin typeface="Arial" charset="0"/>
                <a:ea typeface="Arial" charset="0"/>
                <a:cs typeface="Arial" charset="0"/>
              </a:rPr>
              <a:t>ABOUT THE COLLEGE </a:t>
            </a:r>
            <a:r>
              <a:rPr lang="en-US" sz="4000" dirty="0" err="1">
                <a:solidFill>
                  <a:srgbClr val="E6007E"/>
                </a:solidFill>
                <a:latin typeface="Arial" charset="0"/>
                <a:ea typeface="Arial" charset="0"/>
                <a:cs typeface="Arial" charset="0"/>
              </a:rPr>
              <a:t>Cont</a:t>
            </a:r>
            <a:r>
              <a:rPr lang="en-US" sz="4000" dirty="0">
                <a:solidFill>
                  <a:srgbClr val="E6007E"/>
                </a:solidFill>
                <a:latin typeface="Arial" charset="0"/>
                <a:ea typeface="Arial" charset="0"/>
                <a:cs typeface="Arial" charset="0"/>
              </a:rPr>
              <a:t>…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448790" y="1957112"/>
            <a:ext cx="97733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113808" y="1995559"/>
            <a:ext cx="708956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/>
              <a:t>Minimum 2.5 days a week in college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/>
              <a:t>Minimum 2.5 days a week independent home study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/>
              <a:t>Cashless Campus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/>
              <a:t>Parking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2400" dirty="0"/>
              <a:t>No parking on Campus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2400" dirty="0"/>
              <a:t>£6 per Day at Novotel – Tickets available from College reception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 err="1"/>
              <a:t>ipads</a:t>
            </a:r>
            <a:r>
              <a:rPr lang="en-GB" sz="2400" dirty="0"/>
              <a:t> – All Trainees will receive an </a:t>
            </a:r>
            <a:r>
              <a:rPr lang="en-GB" sz="2400" dirty="0" err="1"/>
              <a:t>ipad</a:t>
            </a:r>
            <a:r>
              <a:rPr lang="en-GB" sz="2400" dirty="0"/>
              <a:t> - £50 deposit required – Apple Distinguished School status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80320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2551" y="1249226"/>
            <a:ext cx="7350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E6007E"/>
                </a:solidFill>
                <a:latin typeface="Arial" charset="0"/>
                <a:ea typeface="Arial" charset="0"/>
                <a:cs typeface="Arial" charset="0"/>
              </a:rPr>
              <a:t>OUR TEAM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448790" y="1957112"/>
            <a:ext cx="97733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113808" y="1995559"/>
            <a:ext cx="69470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GB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/>
              <a:t>Highly Skilled Industry Experts</a:t>
            </a:r>
          </a:p>
          <a:p>
            <a:endParaRPr lang="en-GB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/>
              <a:t>Extensive range of practical skills and theoretical knowledge within the Aviation industry.</a:t>
            </a:r>
          </a:p>
          <a:p>
            <a:endParaRPr lang="en-GB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/>
              <a:t>Worked with highly reputable companies such as RAF, Titan Airways, </a:t>
            </a:r>
            <a:r>
              <a:rPr lang="en-GB" sz="2400" dirty="0" err="1"/>
              <a:t>Easyjet</a:t>
            </a:r>
            <a:r>
              <a:rPr lang="en-GB" sz="2400" dirty="0"/>
              <a:t>, Ryanair, Antonov Airlines and many more!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921749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6727" y="1249226"/>
            <a:ext cx="8412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E6007E"/>
                </a:solidFill>
                <a:latin typeface="Arial" charset="0"/>
                <a:ea typeface="Arial" charset="0"/>
                <a:cs typeface="Arial" charset="0"/>
              </a:rPr>
              <a:t>YOUR TRAINING PROGRAMME 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448790" y="1957112"/>
            <a:ext cx="97733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113808" y="1995559"/>
            <a:ext cx="69470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GB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400" dirty="0"/>
          </a:p>
          <a:p>
            <a:endParaRPr lang="en-GB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543050" y="2217421"/>
            <a:ext cx="3840480" cy="3959542"/>
          </a:xfrm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GB" dirty="0"/>
              <a:t>Level 2 Aviation Operations</a:t>
            </a:r>
          </a:p>
          <a:p>
            <a:pPr lvl="1"/>
            <a:r>
              <a:rPr lang="en-GB" dirty="0"/>
              <a:t>1 Year course</a:t>
            </a:r>
          </a:p>
          <a:p>
            <a:pPr lvl="1"/>
            <a:r>
              <a:rPr lang="en-GB" dirty="0"/>
              <a:t>Broad range of units</a:t>
            </a:r>
          </a:p>
          <a:p>
            <a:pPr lvl="1"/>
            <a:r>
              <a:rPr lang="en-GB" dirty="0"/>
              <a:t>Progress to Level 3 </a:t>
            </a:r>
          </a:p>
          <a:p>
            <a:pPr lvl="1"/>
            <a:r>
              <a:rPr lang="en-GB" dirty="0"/>
              <a:t>Maths &amp; English </a:t>
            </a:r>
          </a:p>
          <a:p>
            <a:pPr lvl="1"/>
            <a:r>
              <a:rPr lang="en-GB" dirty="0"/>
              <a:t>Coursework based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520690" y="2217421"/>
            <a:ext cx="4912822" cy="3959542"/>
          </a:xfrm>
          <a:ln w="952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GB" dirty="0"/>
              <a:t>Level 3 Aviation Operations</a:t>
            </a:r>
          </a:p>
          <a:p>
            <a:pPr lvl="1"/>
            <a:r>
              <a:rPr lang="en-GB" dirty="0"/>
              <a:t>2 Years</a:t>
            </a:r>
          </a:p>
          <a:p>
            <a:pPr lvl="1"/>
            <a:r>
              <a:rPr lang="en-GB" dirty="0"/>
              <a:t>Extensive range of units covering all aspects of the Aviation industry</a:t>
            </a:r>
          </a:p>
          <a:p>
            <a:pPr lvl="1"/>
            <a:r>
              <a:rPr lang="en-GB" dirty="0"/>
              <a:t>Equivalent to 3 A Levels</a:t>
            </a:r>
          </a:p>
          <a:p>
            <a:pPr lvl="1"/>
            <a:r>
              <a:rPr lang="en-GB" dirty="0"/>
              <a:t>Progression to University or to work at the Airport</a:t>
            </a:r>
          </a:p>
          <a:p>
            <a:pPr lvl="1"/>
            <a:r>
              <a:rPr lang="en-GB" dirty="0"/>
              <a:t>Coursework based</a:t>
            </a:r>
          </a:p>
        </p:txBody>
      </p:sp>
    </p:spTree>
    <p:extLst>
      <p:ext uri="{BB962C8B-B14F-4D97-AF65-F5344CB8AC3E}">
        <p14:creationId xmlns:p14="http://schemas.microsoft.com/office/powerpoint/2010/main" val="578362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6727" y="1249226"/>
            <a:ext cx="8412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E6007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YOUR TRAINING PROGRAMME 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448790" y="1957112"/>
            <a:ext cx="97733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113808" y="1995559"/>
            <a:ext cx="69470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543050" y="2217421"/>
            <a:ext cx="3840480" cy="3959542"/>
          </a:xfrm>
          <a:ln w="1270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en-GB" dirty="0"/>
              <a:t>Level 3 Work Transition Aviation Operations</a:t>
            </a:r>
          </a:p>
          <a:p>
            <a:pPr lvl="1"/>
            <a:r>
              <a:rPr lang="en-GB" dirty="0"/>
              <a:t>17 or 18yr olds only</a:t>
            </a:r>
          </a:p>
          <a:p>
            <a:pPr lvl="1"/>
            <a:r>
              <a:rPr lang="en-GB" dirty="0"/>
              <a:t>1 Year</a:t>
            </a:r>
          </a:p>
          <a:p>
            <a:pPr lvl="1"/>
            <a:r>
              <a:rPr lang="en-GB" dirty="0"/>
              <a:t>Cabin Crew option available</a:t>
            </a:r>
          </a:p>
          <a:p>
            <a:pPr lvl="1"/>
            <a:r>
              <a:rPr lang="en-GB" dirty="0"/>
              <a:t>Equivalent of up to 1.5 A Levels</a:t>
            </a:r>
          </a:p>
          <a:p>
            <a:pPr lvl="1"/>
            <a:r>
              <a:rPr lang="en-GB" dirty="0"/>
              <a:t>Coursework based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520690" y="2217421"/>
            <a:ext cx="4912822" cy="3959542"/>
          </a:xfrm>
          <a:ln w="9525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en-GB" dirty="0"/>
              <a:t>Level 3 Aviation Operations &amp; Cabin Crew Pathway</a:t>
            </a:r>
          </a:p>
          <a:p>
            <a:pPr lvl="1"/>
            <a:r>
              <a:rPr lang="en-GB" dirty="0"/>
              <a:t>2 Years</a:t>
            </a:r>
          </a:p>
          <a:p>
            <a:pPr lvl="1"/>
            <a:r>
              <a:rPr lang="en-GB" dirty="0"/>
              <a:t>Cabin Crew in Year 2</a:t>
            </a:r>
          </a:p>
          <a:p>
            <a:pPr lvl="1"/>
            <a:r>
              <a:rPr lang="en-GB" dirty="0"/>
              <a:t>Extensive range of units covering all aspects of the Aviation industry</a:t>
            </a:r>
          </a:p>
          <a:p>
            <a:pPr lvl="1"/>
            <a:r>
              <a:rPr lang="en-GB" dirty="0"/>
              <a:t>Equivalent to 2 A Levels</a:t>
            </a:r>
          </a:p>
          <a:p>
            <a:pPr lvl="1"/>
            <a:r>
              <a:rPr lang="en-GB" dirty="0"/>
              <a:t>Progression to work with an airline or work at the Airport</a:t>
            </a:r>
          </a:p>
          <a:p>
            <a:pPr lvl="1"/>
            <a:r>
              <a:rPr lang="en-GB" dirty="0"/>
              <a:t>Coursework based</a:t>
            </a:r>
          </a:p>
        </p:txBody>
      </p:sp>
    </p:spTree>
    <p:extLst>
      <p:ext uri="{BB962C8B-B14F-4D97-AF65-F5344CB8AC3E}">
        <p14:creationId xmlns:p14="http://schemas.microsoft.com/office/powerpoint/2010/main" val="3914701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6727" y="1249226"/>
            <a:ext cx="8412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E6007E"/>
                </a:solidFill>
                <a:latin typeface="Arial" charset="0"/>
                <a:ea typeface="Arial" charset="0"/>
                <a:cs typeface="Arial" charset="0"/>
              </a:rPr>
              <a:t>YOUR TRAINING PROGRAMME 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448790" y="1957112"/>
            <a:ext cx="97733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113808" y="1995559"/>
            <a:ext cx="6947065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/>
              <a:t>Your training programme will also include the following elements: </a:t>
            </a:r>
          </a:p>
          <a:p>
            <a:endParaRPr lang="en-GB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/>
              <a:t>Maths and English – If you have not yet achieved grade 4 or better you will be required to resit Maths and English in addition to your training programme</a:t>
            </a:r>
          </a:p>
          <a:p>
            <a:endParaRPr lang="en-GB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/>
              <a:t>Work Experience – All trainees are required to undertake a minimum of 30hrs work experience as part of their programme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/>
              <a:t>Weekly Tutorials with your Training Mentor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524442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6727" y="1249226"/>
            <a:ext cx="8412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E6007E"/>
                </a:solidFill>
                <a:latin typeface="Arial" charset="0"/>
                <a:ea typeface="Arial" charset="0"/>
                <a:cs typeface="Arial" charset="0"/>
              </a:rPr>
              <a:t>EQUIPMENT / UNIFORMS 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448790" y="1957112"/>
            <a:ext cx="97733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113808" y="1995559"/>
            <a:ext cx="694706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GB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/>
              <a:t>Scarf or Tie £6 – All Trainees</a:t>
            </a:r>
          </a:p>
          <a:p>
            <a:endParaRPr lang="en-GB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 err="1"/>
              <a:t>ipads</a:t>
            </a:r>
            <a:r>
              <a:rPr lang="en-GB" sz="2400" dirty="0"/>
              <a:t> - £50 deposit</a:t>
            </a:r>
          </a:p>
          <a:p>
            <a:endParaRPr lang="en-GB" sz="2400" dirty="0"/>
          </a:p>
          <a:p>
            <a:endParaRPr lang="en-GB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426628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6727" y="1249226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E6007E"/>
                </a:solidFill>
                <a:latin typeface="Arial" charset="0"/>
                <a:ea typeface="Arial" charset="0"/>
                <a:cs typeface="Arial" charset="0"/>
              </a:rPr>
              <a:t>WORK READY LEARNING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448790" y="1957112"/>
            <a:ext cx="97733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113808" y="2244437"/>
            <a:ext cx="694706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dirty="0"/>
              <a:t>Employer Engagement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2400" dirty="0"/>
              <a:t>Tours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2400" dirty="0"/>
              <a:t>Guest talks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2400" dirty="0"/>
              <a:t>Live demonstrations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2400" dirty="0"/>
              <a:t>‘A day in the life of’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2400" dirty="0"/>
              <a:t>Market research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2400" dirty="0"/>
              <a:t>Projects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2400" dirty="0"/>
              <a:t>Assessment days/mock interviews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2400" dirty="0"/>
              <a:t>Q &amp; A sessions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2400" dirty="0"/>
              <a:t>Work experience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2400" dirty="0"/>
              <a:t>Part-time work opportunities  </a:t>
            </a:r>
          </a:p>
        </p:txBody>
      </p:sp>
    </p:spTree>
    <p:extLst>
      <p:ext uri="{BB962C8B-B14F-4D97-AF65-F5344CB8AC3E}">
        <p14:creationId xmlns:p14="http://schemas.microsoft.com/office/powerpoint/2010/main" val="15479443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916</TotalTime>
  <Words>665</Words>
  <Application>Microsoft Macintosh PowerPoint</Application>
  <PresentationFormat>Widescreen</PresentationFormat>
  <Paragraphs>162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Paul Woods</cp:lastModifiedBy>
  <cp:revision>52</cp:revision>
  <dcterms:created xsi:type="dcterms:W3CDTF">2017-10-10T13:51:44Z</dcterms:created>
  <dcterms:modified xsi:type="dcterms:W3CDTF">2019-07-31T09:47:59Z</dcterms:modified>
</cp:coreProperties>
</file>